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Limelight" panose="020B0604020202020204" charset="0"/>
      <p:regular r:id="rId20"/>
    </p:embeddedFont>
    <p:embeddedFont>
      <p:font typeface="Tenor San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44D"/>
    <a:srgbClr val="000000"/>
    <a:srgbClr val="FF53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5918" autoAdjust="0"/>
  </p:normalViewPr>
  <p:slideViewPr>
    <p:cSldViewPr>
      <p:cViewPr>
        <p:scale>
          <a:sx n="50" d="100"/>
          <a:sy n="50" d="100"/>
        </p:scale>
        <p:origin x="300" y="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C86C5-8B96-8343-8D75-4FD0A6B86C20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9AC78-213E-3A4B-99A3-8D851E4C7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30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9AC78-213E-3A4B-99A3-8D851E4C73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22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9AC78-213E-3A4B-99A3-8D851E4C73E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21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9AC78-213E-3A4B-99A3-8D851E4C73E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51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at@fondationalicemilliat.com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t@fondationalicemilliat.com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Lilas, Magenta, violette, rose&#10;&#10;Description générée automatiquement">
            <a:extLst>
              <a:ext uri="{FF2B5EF4-FFF2-40B4-BE49-F238E27FC236}">
                <a16:creationId xmlns:a16="http://schemas.microsoft.com/office/drawing/2014/main" id="{1F3C62F2-501B-3611-1989-5A666C3BA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9664" y="-876300"/>
            <a:ext cx="18807328" cy="188073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17179" y="7152221"/>
            <a:ext cx="4914146" cy="1964097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150C630A-5CEB-1940-8F4E-0125A57620B1}"/>
              </a:ext>
            </a:extLst>
          </p:cNvPr>
          <p:cNvSpPr txBox="1"/>
          <p:nvPr/>
        </p:nvSpPr>
        <p:spPr>
          <a:xfrm>
            <a:off x="1432104" y="2628900"/>
            <a:ext cx="15484296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APPEL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 PROJETS </a:t>
            </a:r>
          </a:p>
          <a:p>
            <a:pPr algn="ctr">
              <a:lnSpc>
                <a:spcPts val="8400"/>
              </a:lnSpc>
            </a:pP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FONDATION ALICE MILLIAT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E3F9C85-CB05-1A49-8E30-7842351A9030}"/>
              </a:ext>
            </a:extLst>
          </p:cNvPr>
          <p:cNvSpPr txBox="1"/>
          <p:nvPr/>
        </p:nvSpPr>
        <p:spPr>
          <a:xfrm>
            <a:off x="1432104" y="5190577"/>
            <a:ext cx="15484296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400" i="1" dirty="0">
                <a:solidFill>
                  <a:schemeClr val="accent4"/>
                </a:solidFill>
                <a:latin typeface="Limelight" panose="02000000000000000000" pitchFamily="2" charset="0"/>
              </a:rPr>
              <a:t> </a:t>
            </a:r>
            <a:r>
              <a:rPr lang="en-US" sz="4400" i="1" dirty="0" err="1">
                <a:solidFill>
                  <a:schemeClr val="accent4"/>
                </a:solidFill>
                <a:latin typeface="Limelight" panose="02000000000000000000" pitchFamily="2" charset="0"/>
              </a:rPr>
              <a:t>Perpétuer</a:t>
            </a:r>
            <a:r>
              <a:rPr lang="en-US" sz="4400" i="1" dirty="0">
                <a:solidFill>
                  <a:schemeClr val="accent4"/>
                </a:solidFill>
                <a:latin typeface="Limelight" panose="02000000000000000000" pitchFamily="2" charset="0"/>
              </a:rPr>
              <a:t> </a:t>
            </a:r>
            <a:r>
              <a:rPr lang="en-US" sz="4400" i="1" dirty="0" err="1">
                <a:solidFill>
                  <a:schemeClr val="accent4"/>
                </a:solidFill>
                <a:latin typeface="Limelight" panose="02000000000000000000" pitchFamily="2" charset="0"/>
              </a:rPr>
              <a:t>l’héritage</a:t>
            </a:r>
            <a:r>
              <a:rPr lang="en-US" sz="4400" i="1" dirty="0">
                <a:solidFill>
                  <a:schemeClr val="accent4"/>
                </a:solidFill>
                <a:latin typeface="Limelight" panose="02000000000000000000" pitchFamily="2" charset="0"/>
              </a:rPr>
              <a:t> </a:t>
            </a:r>
            <a:r>
              <a:rPr lang="en-US" sz="4400" i="1" dirty="0" err="1">
                <a:solidFill>
                  <a:schemeClr val="accent4"/>
                </a:solidFill>
                <a:latin typeface="Limelight" panose="02000000000000000000" pitchFamily="2" charset="0"/>
              </a:rPr>
              <a:t>d’Alice</a:t>
            </a:r>
            <a:r>
              <a:rPr lang="en-US" sz="4400" i="1" dirty="0">
                <a:solidFill>
                  <a:schemeClr val="accent4"/>
                </a:solidFill>
                <a:latin typeface="Limelight" panose="02000000000000000000" pitchFamily="2" charset="0"/>
              </a:rPr>
              <a:t> </a:t>
            </a:r>
            <a:r>
              <a:rPr lang="en-US" sz="4400" i="1" dirty="0" err="1">
                <a:solidFill>
                  <a:schemeClr val="accent4"/>
                </a:solidFill>
                <a:latin typeface="Limelight" panose="02000000000000000000" pitchFamily="2" charset="0"/>
              </a:rPr>
              <a:t>Milliat</a:t>
            </a:r>
            <a:endParaRPr lang="en-US" sz="4400" i="1" dirty="0">
              <a:solidFill>
                <a:schemeClr val="accent4"/>
              </a:solidFill>
              <a:latin typeface="Limelight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ilas, Magenta, violette, rose&#10;&#10;Description générée automatiquement">
            <a:extLst>
              <a:ext uri="{FF2B5EF4-FFF2-40B4-BE49-F238E27FC236}">
                <a16:creationId xmlns:a16="http://schemas.microsoft.com/office/drawing/2014/main" id="{A82EB8FC-FCBE-BA6B-A8F5-495D95B78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9668" y="-1310800"/>
            <a:ext cx="18807328" cy="188073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09728" y="495320"/>
            <a:ext cx="17268545" cy="929636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9D74C0F-2537-4CD5-9F56-2A4E8BE48F05}"/>
              </a:ext>
            </a:extLst>
          </p:cNvPr>
          <p:cNvSpPr txBox="1"/>
          <p:nvPr/>
        </p:nvSpPr>
        <p:spPr>
          <a:xfrm>
            <a:off x="761995" y="1184640"/>
            <a:ext cx="167640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APPEL À PROJETS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HÉRITAGE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 ALICE MILLIAT  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149C1A0-27A2-4B28-AC77-31910982373D}"/>
              </a:ext>
            </a:extLst>
          </p:cNvPr>
          <p:cNvSpPr txBox="1"/>
          <p:nvPr/>
        </p:nvSpPr>
        <p:spPr>
          <a:xfrm>
            <a:off x="1432104" y="3877413"/>
            <a:ext cx="13250038" cy="2662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 algn="l"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E4D767-01B2-482D-ACA8-C4A0B19B7D00}"/>
              </a:ext>
            </a:extLst>
          </p:cNvPr>
          <p:cNvSpPr txBox="1"/>
          <p:nvPr/>
        </p:nvSpPr>
        <p:spPr>
          <a:xfrm>
            <a:off x="2432860" y="5161834"/>
            <a:ext cx="13422271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dirty="0">
                <a:latin typeface="Calibri Light"/>
                <a:ea typeface="Calibri Light"/>
                <a:cs typeface="Calibri Light"/>
              </a:rPr>
              <a:t>Pour toute demande d’informations, veuillez nous contacter via l’adresse mail suivante : </a:t>
            </a:r>
            <a:r>
              <a:rPr lang="fr-FR" sz="2800" dirty="0">
                <a:latin typeface="Calibri Light"/>
                <a:ea typeface="Calibri Light"/>
                <a:cs typeface="Calibri Light"/>
                <a:hlinkClick r:id="rId5"/>
              </a:rPr>
              <a:t>at@fondationalicemilliat.com</a:t>
            </a:r>
            <a:endParaRPr lang="fr-FR" sz="2800" dirty="0">
              <a:latin typeface="Calibri Light"/>
              <a:ea typeface="Calibri Light"/>
              <a:cs typeface="Calibri Light"/>
            </a:endParaRPr>
          </a:p>
          <a:p>
            <a:pPr algn="ctr"/>
            <a:endParaRPr lang="fr-F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83087AA-2C33-4517-998B-497D67499871}"/>
              </a:ext>
            </a:extLst>
          </p:cNvPr>
          <p:cNvSpPr txBox="1"/>
          <p:nvPr/>
        </p:nvSpPr>
        <p:spPr>
          <a:xfrm>
            <a:off x="2250600" y="3762427"/>
            <a:ext cx="1378678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dirty="0">
                <a:latin typeface="Calibri Light"/>
                <a:cs typeface="Calibri Light"/>
              </a:rPr>
              <a:t>Votre candidature à l’appel à projets Fondation Alice Milliat est maintenant terminée. Les associations lauréates seront annoncées le 9 juin. </a:t>
            </a:r>
            <a:endParaRPr lang="fr-F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fr-F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B79E70-1A7E-3DC5-7E0B-C62206905AA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86923" y="7266187"/>
            <a:ext cx="4914146" cy="19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4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Lilas, Magenta, violette, rose&#10;&#10;Description générée automatiquement">
            <a:extLst>
              <a:ext uri="{FF2B5EF4-FFF2-40B4-BE49-F238E27FC236}">
                <a16:creationId xmlns:a16="http://schemas.microsoft.com/office/drawing/2014/main" id="{28D26402-8B8F-5F1E-C65C-8EFC0F44D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9664" y="-754964"/>
            <a:ext cx="18807328" cy="188073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09728" y="495320"/>
            <a:ext cx="17268545" cy="929636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FR" dirty="0"/>
          </a:p>
        </p:txBody>
      </p:sp>
      <p:grpSp>
        <p:nvGrpSpPr>
          <p:cNvPr id="4" name="Group 4"/>
          <p:cNvGrpSpPr/>
          <p:nvPr/>
        </p:nvGrpSpPr>
        <p:grpSpPr>
          <a:xfrm>
            <a:off x="1439538" y="2787251"/>
            <a:ext cx="14853200" cy="4670237"/>
            <a:chOff x="0" y="-19050"/>
            <a:chExt cx="19804267" cy="6226981"/>
          </a:xfrm>
        </p:grpSpPr>
        <p:sp>
          <p:nvSpPr>
            <p:cNvPr id="5" name="TextBox 5"/>
            <p:cNvSpPr txBox="1"/>
            <p:nvPr/>
          </p:nvSpPr>
          <p:spPr>
            <a:xfrm>
              <a:off x="0" y="1128678"/>
              <a:ext cx="19804267" cy="5079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15901" lvl="1" algn="just">
                <a:lnSpc>
                  <a:spcPts val="3000"/>
                </a:lnSpc>
              </a:pPr>
              <a:r>
                <a:rPr lang="fr-FR" sz="2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 un an des premiers Jeux Olympiques paritaires de l’histoire et des Jeux Paralympiques les plus féminisés, la Fondation Alice Milliat lance un appel à projet autour de </a:t>
              </a:r>
              <a:r>
                <a:rPr lang="fr-FR" sz="24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l’héritage d’Alice Milliat </a:t>
              </a:r>
              <a:r>
                <a:rPr lang="fr-FR" sz="2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promouvoir un sport plus paritaire, mixte et inclusif. </a:t>
              </a:r>
            </a:p>
            <a:p>
              <a:pPr marL="215901" lvl="1" algn="just">
                <a:lnSpc>
                  <a:spcPts val="3000"/>
                </a:lnSpc>
              </a:pPr>
              <a:r>
                <a:rPr lang="fr-FR" sz="2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Cet appel à projet débutera symboliquement le 5 mai, date de naissance de cette pionnière qui s’est battue pour rendre le sport et les compétitions sportives internationales plus accessibles aux femmes et </a:t>
              </a:r>
              <a:r>
                <a:rPr lang="fr-FR" sz="24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 clôturera le 2 juin</a:t>
              </a:r>
              <a:r>
                <a:rPr lang="fr-FR" sz="2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 Ainsi, l’appel à projet portera sur toute initiative visant à encourager la pratique du sport au féminin, sa médiatisation et plus largement à développer un sport inclusif et égalitaire. L’angle de votre projet pourra être tourné vers le sport et le </a:t>
              </a:r>
              <a:r>
                <a:rPr lang="fr-FR" sz="24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parasport</a:t>
              </a:r>
              <a:r>
                <a:rPr lang="fr-FR" sz="2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avec une approche aussi bien </a:t>
              </a:r>
              <a:r>
                <a:rPr lang="fr-FR" sz="24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pratique, qu’éducative, artistique ou culturelle</a:t>
              </a:r>
              <a:r>
                <a:rPr lang="fr-FR" sz="2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 </a:t>
              </a:r>
            </a:p>
            <a:p>
              <a:pPr marL="215901" lvl="1" algn="just">
                <a:lnSpc>
                  <a:spcPts val="3000"/>
                </a:lnSpc>
              </a:pPr>
              <a:r>
                <a:rPr lang="fr-FR" sz="2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Les deux structures lauréates recevront </a:t>
              </a:r>
              <a:r>
                <a:rPr lang="fr-FR" sz="24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8 000€</a:t>
              </a:r>
              <a:r>
                <a:rPr lang="fr-FR" sz="2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et </a:t>
              </a:r>
              <a:r>
                <a:rPr lang="fr-FR" sz="24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4 000€</a:t>
              </a:r>
              <a:r>
                <a:rPr lang="fr-FR" sz="24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pour mener à bien le projet qu’elles auront présenté.</a:t>
              </a:r>
              <a:endParaRPr 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l">
                <a:lnSpc>
                  <a:spcPts val="3000"/>
                </a:lnSpc>
              </a:pPr>
              <a:endParaRPr lang="en-US" sz="20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9804267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 dirty="0">
                  <a:solidFill>
                    <a:srgbClr val="6C244D"/>
                  </a:solidFill>
                  <a:latin typeface="Tenor Sans Bold"/>
                </a:rPr>
                <a:t>CONTEXTE</a:t>
              </a:r>
              <a:r>
                <a:rPr lang="en-US" sz="3000" dirty="0">
                  <a:solidFill>
                    <a:srgbClr val="6C244D"/>
                  </a:solidFill>
                  <a:latin typeface="Tenor Sans Bold"/>
                </a:rPr>
                <a:t>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32104" y="1126811"/>
            <a:ext cx="12733146" cy="97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APPEL À PROJETS HÉRITAGE ALICE MILLIAT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65250" y="1287469"/>
            <a:ext cx="3479675" cy="13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7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Lilas, Magenta, violette, rose&#10;&#10;Description générée automatiquement">
            <a:extLst>
              <a:ext uri="{FF2B5EF4-FFF2-40B4-BE49-F238E27FC236}">
                <a16:creationId xmlns:a16="http://schemas.microsoft.com/office/drawing/2014/main" id="{28D26402-8B8F-5F1E-C65C-8EFC0F44D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9664" y="-754964"/>
            <a:ext cx="18807328" cy="188073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09728" y="495320"/>
            <a:ext cx="17268545" cy="929636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439538" y="2787251"/>
            <a:ext cx="14853200" cy="5824398"/>
            <a:chOff x="0" y="-19050"/>
            <a:chExt cx="19804267" cy="7765863"/>
          </a:xfrm>
        </p:grpSpPr>
        <p:sp>
          <p:nvSpPr>
            <p:cNvPr id="5" name="TextBox 5"/>
            <p:cNvSpPr txBox="1"/>
            <p:nvPr/>
          </p:nvSpPr>
          <p:spPr>
            <a:xfrm>
              <a:off x="0" y="1128677"/>
              <a:ext cx="17666718" cy="6618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est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demandé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un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seul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dossier par association </a:t>
              </a:r>
            </a:p>
            <a:p>
              <a:pPr>
                <a:lnSpc>
                  <a:spcPts val="3000"/>
                </a:lnSpc>
              </a:pP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présentation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de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votre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projet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devra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être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envoyée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sous format PDF </a:t>
              </a:r>
            </a:p>
            <a:p>
              <a:pPr>
                <a:lnSpc>
                  <a:spcPts val="3000"/>
                </a:lnSpc>
              </a:pP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Tous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les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contenus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devront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être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écrits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police </a:t>
              </a:r>
              <a:r>
                <a:rPr lang="en-US" sz="2100" b="1" u="sng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Calibri Light 20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dans les emplacements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prédéfinis</a:t>
              </a: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ts val="3000"/>
                </a:lnSpc>
              </a:pP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Merci de ne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créer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aucune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diapositive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supplémentaire</a:t>
              </a: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215901" lvl="1">
                <a:lnSpc>
                  <a:spcPts val="3000"/>
                </a:lnSpc>
              </a:pP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Merci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d’envoyer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votre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dossier 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accompagné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de 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votre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logo 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hlinkClick r:id="rId6"/>
                </a:rPr>
                <a:t>at@fondationalicemilliat.com</a:t>
              </a: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215901" lvl="1">
                <a:lnSpc>
                  <a:spcPts val="3000"/>
                </a:lnSpc>
              </a:pP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Date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limite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de </a:t>
              </a:r>
              <a:r>
                <a:rPr lang="en-US" sz="21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dépôt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: </a:t>
              </a:r>
              <a:r>
                <a:rPr lang="en-US" sz="21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 </a:t>
              </a:r>
              <a:r>
                <a:rPr lang="en-US" sz="21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juin</a:t>
              </a:r>
              <a:endParaRPr lang="en-US" sz="21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l">
                <a:lnSpc>
                  <a:spcPts val="3000"/>
                </a:lnSpc>
              </a:pPr>
              <a:endParaRPr lang="en-US" sz="20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9804267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 dirty="0">
                  <a:solidFill>
                    <a:srgbClr val="6C244D"/>
                  </a:solidFill>
                  <a:latin typeface="Tenor Sans Bold"/>
                </a:rPr>
                <a:t>CONSIGNES</a:t>
              </a:r>
              <a:r>
                <a:rPr lang="en-US" sz="3000" dirty="0">
                  <a:solidFill>
                    <a:srgbClr val="6C244D"/>
                  </a:solidFill>
                  <a:latin typeface="Tenor Sans Bold"/>
                </a:rPr>
                <a:t>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32104" y="1126811"/>
            <a:ext cx="12733146" cy="97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APPEL À PROJETS HÉRITAGE ALICE MILLIAT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65250" y="1287469"/>
            <a:ext cx="3479675" cy="13907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43045" y="8351744"/>
            <a:ext cx="928277" cy="8084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307183" y="8595838"/>
            <a:ext cx="8009781" cy="263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Tout dossier ne </a:t>
            </a:r>
            <a:r>
              <a:rPr lang="en-US" sz="21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respectant</a:t>
            </a:r>
            <a:r>
              <a: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pas les </a:t>
            </a:r>
            <a:r>
              <a:rPr lang="en-US" sz="21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consignes</a:t>
            </a:r>
            <a:r>
              <a: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ne sera pas </a:t>
            </a:r>
            <a:r>
              <a:rPr lang="en-US" sz="21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retenu</a:t>
            </a:r>
            <a:r>
              <a:rPr lang="en-US" sz="2000" dirty="0">
                <a:solidFill>
                  <a:srgbClr val="000000"/>
                </a:solidFill>
                <a:latin typeface="Tenor Sans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ilas, Magenta, violette, rose&#10;&#10;Description générée automatiquement">
            <a:extLst>
              <a:ext uri="{FF2B5EF4-FFF2-40B4-BE49-F238E27FC236}">
                <a16:creationId xmlns:a16="http://schemas.microsoft.com/office/drawing/2014/main" id="{26B08026-0E6A-F1AE-AFFD-BB904CE0F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79" y="-800100"/>
            <a:ext cx="18807328" cy="188073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09728" y="495320"/>
            <a:ext cx="17268545" cy="929636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432104" y="2399745"/>
            <a:ext cx="14853200" cy="6978559"/>
            <a:chOff x="0" y="-19050"/>
            <a:chExt cx="19804267" cy="9304743"/>
          </a:xfrm>
        </p:grpSpPr>
        <p:sp>
          <p:nvSpPr>
            <p:cNvPr id="5" name="TextBox 5"/>
            <p:cNvSpPr txBox="1"/>
            <p:nvPr/>
          </p:nvSpPr>
          <p:spPr>
            <a:xfrm>
              <a:off x="0" y="1128675"/>
              <a:ext cx="17666718" cy="8157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Nom de la structure candidate :</a:t>
              </a:r>
            </a:p>
            <a:p>
              <a:pPr marL="215901" lvl="1">
                <a:lnSpc>
                  <a:spcPts val="3000"/>
                </a:lnSpc>
              </a:pPr>
              <a:endParaRPr lang="en-U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Date de 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création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215901" lvl="1">
                <a:lnSpc>
                  <a:spcPts val="3000"/>
                </a:lnSpc>
              </a:pP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Budget 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annuel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215901" lvl="1">
                <a:lnSpc>
                  <a:spcPts val="3000"/>
                </a:lnSpc>
              </a:pP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Site internet et/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ou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réseaux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sociaux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215901" lvl="1">
                <a:lnSpc>
                  <a:spcPts val="3000"/>
                </a:lnSpc>
              </a:pP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Nom de la 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personne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référente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de la candidature :</a:t>
              </a:r>
            </a:p>
            <a:p>
              <a:pPr marL="215901" lvl="1">
                <a:lnSpc>
                  <a:spcPts val="3000"/>
                </a:lnSpc>
              </a:pP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Fonction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:</a:t>
              </a:r>
            </a:p>
            <a:p>
              <a:pPr marL="215901" lvl="1">
                <a:lnSpc>
                  <a:spcPts val="3000"/>
                </a:lnSpc>
              </a:pPr>
              <a:endParaRPr lang="en-US" sz="21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Mail 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215901" lvl="1">
                <a:lnSpc>
                  <a:spcPts val="3000"/>
                </a:lnSpc>
              </a:pPr>
              <a:endParaRPr lang="en-US" sz="2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31801" lvl="1" indent="-215900">
                <a:lnSpc>
                  <a:spcPts val="3000"/>
                </a:lnSpc>
                <a:buFont typeface="Arial"/>
                <a:buChar char="•"/>
              </a:pPr>
              <a:r>
                <a:rPr lang="en-US" sz="2100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Téléphone</a:t>
              </a:r>
              <a:r>
                <a:rPr lang="en-US" sz="2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:</a:t>
              </a:r>
              <a:r>
                <a:rPr lang="en-US" sz="2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  <a:p>
              <a:pPr algn="l">
                <a:lnSpc>
                  <a:spcPts val="3000"/>
                </a:lnSpc>
              </a:pPr>
              <a:endParaRPr lang="en-US" sz="20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9804267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 dirty="0">
                  <a:solidFill>
                    <a:srgbClr val="6C244D"/>
                  </a:solidFill>
                  <a:latin typeface="Tenor Sans Bold"/>
                </a:rPr>
                <a:t>VOTRE STRUCTURE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57816" y="1032745"/>
            <a:ext cx="3479675" cy="1390765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7B478D78-49BC-354D-9411-18EA43636A51}"/>
              </a:ext>
            </a:extLst>
          </p:cNvPr>
          <p:cNvSpPr txBox="1"/>
          <p:nvPr/>
        </p:nvSpPr>
        <p:spPr>
          <a:xfrm>
            <a:off x="1432104" y="965464"/>
            <a:ext cx="12733146" cy="97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APPEL À PROJETS HÉRITAGE ALICE MILLIAT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ilas, Magenta, violette, rose&#10;&#10;Description générée automatiquement">
            <a:extLst>
              <a:ext uri="{FF2B5EF4-FFF2-40B4-BE49-F238E27FC236}">
                <a16:creationId xmlns:a16="http://schemas.microsoft.com/office/drawing/2014/main" id="{FD571A9F-3D4D-4286-AEC7-A3C7C7B07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9664" y="-1165757"/>
            <a:ext cx="18807328" cy="188073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09728" y="495320"/>
            <a:ext cx="17268545" cy="929636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432104" y="2660959"/>
            <a:ext cx="15429814" cy="2476761"/>
            <a:chOff x="0" y="-19050"/>
            <a:chExt cx="20573086" cy="3302348"/>
          </a:xfrm>
        </p:grpSpPr>
        <p:sp>
          <p:nvSpPr>
            <p:cNvPr id="5" name="TextBox 5"/>
            <p:cNvSpPr txBox="1"/>
            <p:nvPr/>
          </p:nvSpPr>
          <p:spPr>
            <a:xfrm>
              <a:off x="608" y="731601"/>
              <a:ext cx="20572478" cy="25516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100" b="1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Présentez</a:t>
              </a:r>
              <a:r>
                <a:rPr lang="en-US" sz="2100" b="1" dirty="0">
                  <a:solidFill>
                    <a:srgbClr val="000000"/>
                  </a:solidFill>
                  <a:latin typeface="Calibri Light"/>
                  <a:cs typeface="Calibri Light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votre</a:t>
              </a:r>
              <a:r>
                <a:rPr lang="en-US" sz="2100" b="1" dirty="0">
                  <a:solidFill>
                    <a:srgbClr val="000000"/>
                  </a:solidFill>
                  <a:latin typeface="Calibri Light"/>
                  <a:cs typeface="Calibri Light"/>
                </a:rPr>
                <a:t> structure et son </a:t>
              </a:r>
              <a:r>
                <a:rPr lang="en-US" sz="2100" b="1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histoire</a:t>
              </a:r>
              <a:r>
                <a:rPr lang="en-US" sz="2100" b="1" dirty="0">
                  <a:solidFill>
                    <a:srgbClr val="000000"/>
                  </a:solidFill>
                  <a:latin typeface="Calibri Light"/>
                  <a:cs typeface="Calibri Light"/>
                </a:rPr>
                <a:t> (dates clefs) : </a:t>
              </a:r>
              <a:endParaRPr lang="fr-FR" dirty="0"/>
            </a:p>
            <a:p>
              <a:pPr>
                <a:lnSpc>
                  <a:spcPts val="3000"/>
                </a:lnSpc>
              </a:pPr>
              <a:endParaRPr lang="en-US" sz="2100" b="1" dirty="0">
                <a:solidFill>
                  <a:srgbClr val="000000"/>
                </a:solidFill>
                <a:latin typeface="Calibri Light"/>
                <a:cs typeface="Calibri Light"/>
              </a:endParaRPr>
            </a:p>
            <a:p>
              <a:pPr>
                <a:lnSpc>
                  <a:spcPts val="3000"/>
                </a:lnSpc>
              </a:pPr>
              <a:endParaRPr lang="en-US" sz="2100" b="1" dirty="0">
                <a:solidFill>
                  <a:srgbClr val="000000"/>
                </a:solidFill>
                <a:latin typeface="Calibri Light"/>
                <a:cs typeface="Calibri Light"/>
              </a:endParaRPr>
            </a:p>
            <a:p>
              <a:pPr>
                <a:lnSpc>
                  <a:spcPts val="3000"/>
                </a:lnSpc>
              </a:pPr>
              <a:endParaRPr lang="en-US" sz="2000" u="sng" dirty="0">
                <a:solidFill>
                  <a:srgbClr val="000000"/>
                </a:solidFill>
                <a:latin typeface="Tenor Sans"/>
              </a:endParaRPr>
            </a:p>
            <a:p>
              <a:pPr>
                <a:lnSpc>
                  <a:spcPts val="3000"/>
                </a:lnSpc>
              </a:pPr>
              <a:endParaRPr lang="en-US" sz="21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9804267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 dirty="0">
                  <a:solidFill>
                    <a:srgbClr val="6C244D"/>
                  </a:solidFill>
                  <a:latin typeface="Tenor Sans Bold"/>
                </a:rPr>
                <a:t>VOTRE STRUCTURE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79625" y="1028700"/>
            <a:ext cx="3479675" cy="1390765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910FCC9A-2074-B248-95BE-7958966DE133}"/>
              </a:ext>
            </a:extLst>
          </p:cNvPr>
          <p:cNvSpPr txBox="1"/>
          <p:nvPr/>
        </p:nvSpPr>
        <p:spPr>
          <a:xfrm>
            <a:off x="1371600" y="1194509"/>
            <a:ext cx="12733146" cy="97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APPEL À PROJETS HÉRITAGE ALICE MILLIAT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AA60238-BF0A-4676-04DB-132A8B7261E7}"/>
              </a:ext>
            </a:extLst>
          </p:cNvPr>
          <p:cNvSpPr txBox="1"/>
          <p:nvPr/>
        </p:nvSpPr>
        <p:spPr>
          <a:xfrm>
            <a:off x="1676400" y="8225207"/>
            <a:ext cx="13250038" cy="150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100" b="1" dirty="0">
                <a:solidFill>
                  <a:srgbClr val="000000"/>
                </a:solidFill>
                <a:latin typeface="Calibri Light"/>
                <a:cs typeface="Calibri Light"/>
              </a:rPr>
              <a:t>Nombre de </a:t>
            </a:r>
            <a:r>
              <a:rPr lang="en-US" sz="2100" b="1" dirty="0" err="1">
                <a:solidFill>
                  <a:srgbClr val="000000"/>
                </a:solidFill>
                <a:latin typeface="Calibri Light"/>
                <a:cs typeface="Calibri Light"/>
              </a:rPr>
              <a:t>licencié.e.s</a:t>
            </a:r>
            <a:r>
              <a:rPr lang="en-US" sz="2100" b="1" dirty="0">
                <a:solidFill>
                  <a:srgbClr val="000000"/>
                </a:solidFill>
                <a:latin typeface="Calibri Light"/>
                <a:cs typeface="Calibri Light"/>
              </a:rPr>
              <a:t> / </a:t>
            </a:r>
            <a:r>
              <a:rPr lang="en-US" sz="2100" b="1" dirty="0" err="1">
                <a:solidFill>
                  <a:srgbClr val="000000"/>
                </a:solidFill>
                <a:latin typeface="Calibri Light"/>
                <a:cs typeface="Calibri Light"/>
              </a:rPr>
              <a:t>bénévoles</a:t>
            </a:r>
            <a:r>
              <a:rPr lang="en-US" sz="2100" b="1" dirty="0">
                <a:solidFill>
                  <a:srgbClr val="000000"/>
                </a:solidFill>
                <a:latin typeface="Calibri Light"/>
                <a:cs typeface="Calibri Light"/>
              </a:rPr>
              <a:t> :</a:t>
            </a: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Lilas, Magenta, violette, rose&#10;&#10;Description générée automatiquement">
            <a:extLst>
              <a:ext uri="{FF2B5EF4-FFF2-40B4-BE49-F238E27FC236}">
                <a16:creationId xmlns:a16="http://schemas.microsoft.com/office/drawing/2014/main" id="{F12BD99F-E356-3CDB-29A1-920F9B287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369974"/>
            <a:ext cx="18807328" cy="188073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09728" y="495320"/>
            <a:ext cx="17268545" cy="929636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432104" y="2767012"/>
            <a:ext cx="15027096" cy="1919288"/>
            <a:chOff x="0" y="-351860"/>
            <a:chExt cx="20036128" cy="2559051"/>
          </a:xfrm>
        </p:grpSpPr>
        <p:sp>
          <p:nvSpPr>
            <p:cNvPr id="5" name="TextBox 5"/>
            <p:cNvSpPr txBox="1"/>
            <p:nvPr/>
          </p:nvSpPr>
          <p:spPr>
            <a:xfrm>
              <a:off x="0" y="718663"/>
              <a:ext cx="20036128" cy="14885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fr-FR" sz="2100" b="1" u="none" strike="noStrike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Vos actions en cours ou en projet (description, type d'actions &amp; objectifs, public cible, si projet en cours : quelles perspectives futures ?) </a:t>
              </a:r>
              <a:endParaRPr lang="en-US" sz="21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ts val="3000"/>
                </a:lnSpc>
              </a:pPr>
              <a:endParaRPr lang="en-US" sz="2400" dirty="0">
                <a:solidFill>
                  <a:srgbClr val="000000"/>
                </a:solidFill>
                <a:latin typeface="+mj-lt"/>
              </a:endParaRPr>
            </a:p>
            <a:p>
              <a:pPr algn="l">
                <a:lnSpc>
                  <a:spcPts val="3000"/>
                </a:lnSpc>
              </a:pPr>
              <a:endParaRPr lang="en-US" sz="20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51860"/>
              <a:ext cx="19804267" cy="628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 dirty="0">
                  <a:solidFill>
                    <a:srgbClr val="6C244D"/>
                  </a:solidFill>
                  <a:latin typeface="Tenor Sans Bold"/>
                </a:rPr>
                <a:t>VOTRE PROJET :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152240" y="1318055"/>
            <a:ext cx="3479675" cy="1390765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6378DF19-72D0-E04A-9799-A76274365EC4}"/>
              </a:ext>
            </a:extLst>
          </p:cNvPr>
          <p:cNvSpPr txBox="1"/>
          <p:nvPr/>
        </p:nvSpPr>
        <p:spPr>
          <a:xfrm>
            <a:off x="1432104" y="1329749"/>
            <a:ext cx="12733146" cy="97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APPEL À PROJETS HÉRITAGE ALICE MILLIAT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Lilas, Magenta, violette, rose&#10;&#10;Description générée automatiquement">
            <a:extLst>
              <a:ext uri="{FF2B5EF4-FFF2-40B4-BE49-F238E27FC236}">
                <a16:creationId xmlns:a16="http://schemas.microsoft.com/office/drawing/2014/main" id="{230D61DE-61A0-0DB3-D2FB-C711E8870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3454" y="-1008024"/>
            <a:ext cx="18807328" cy="188073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09728" y="495320"/>
            <a:ext cx="17268545" cy="929636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1432104" y="3390900"/>
            <a:ext cx="15475078" cy="1893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lang="en-US" sz="21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 algn="l"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191270" y="990475"/>
            <a:ext cx="3479675" cy="1390765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AE3C58F7-E5AF-194E-8533-BC08D1C3AD1D}"/>
              </a:ext>
            </a:extLst>
          </p:cNvPr>
          <p:cNvSpPr txBox="1"/>
          <p:nvPr/>
        </p:nvSpPr>
        <p:spPr>
          <a:xfrm>
            <a:off x="1319201" y="1087799"/>
            <a:ext cx="12733146" cy="97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APPEL À PROJETS 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HÉRITAGE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 ALICE MILLIAT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6005711-91C1-C343-BAFF-04089719C434}"/>
              </a:ext>
            </a:extLst>
          </p:cNvPr>
          <p:cNvSpPr txBox="1"/>
          <p:nvPr/>
        </p:nvSpPr>
        <p:spPr>
          <a:xfrm>
            <a:off x="1432104" y="2628900"/>
            <a:ext cx="14853200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dirty="0">
                <a:solidFill>
                  <a:srgbClr val="6C244D"/>
                </a:solidFill>
                <a:latin typeface="Tenor Sans Bold"/>
              </a:rPr>
              <a:t>VOS ACTIONS EN FAVEUR DU SPORT AU FEMININ 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B59F6C63-8EE3-811D-92EB-0FBC9C4AC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33188"/>
              </p:ext>
            </p:extLst>
          </p:nvPr>
        </p:nvGraphicFramePr>
        <p:xfrm>
          <a:off x="1021080" y="3526536"/>
          <a:ext cx="16200120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40">
                  <a:extLst>
                    <a:ext uri="{9D8B030D-6E8A-4147-A177-3AD203B41FA5}">
                      <a16:colId xmlns:a16="http://schemas.microsoft.com/office/drawing/2014/main" val="1455342360"/>
                    </a:ext>
                  </a:extLst>
                </a:gridCol>
                <a:gridCol w="5400040">
                  <a:extLst>
                    <a:ext uri="{9D8B030D-6E8A-4147-A177-3AD203B41FA5}">
                      <a16:colId xmlns:a16="http://schemas.microsoft.com/office/drawing/2014/main" val="4161896856"/>
                    </a:ext>
                  </a:extLst>
                </a:gridCol>
                <a:gridCol w="5400040">
                  <a:extLst>
                    <a:ext uri="{9D8B030D-6E8A-4147-A177-3AD203B41FA5}">
                      <a16:colId xmlns:a16="http://schemas.microsoft.com/office/drawing/2014/main" val="1133238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/>
                        <a:t>Impact(s) attendu(s)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/>
                        <a:t>Indicateurs de réussite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/>
                        <a:t>Moyens de suivi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240956"/>
                  </a:ext>
                </a:extLst>
              </a:tr>
              <a:tr h="5257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875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ilas, Magenta, violette, rose&#10;&#10;Description générée automatiquement">
            <a:extLst>
              <a:ext uri="{FF2B5EF4-FFF2-40B4-BE49-F238E27FC236}">
                <a16:creationId xmlns:a16="http://schemas.microsoft.com/office/drawing/2014/main" id="{3CF1EE5D-8E16-242A-E929-814EA05CF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9664" y="-1104900"/>
            <a:ext cx="18807328" cy="188073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09728" y="495320"/>
            <a:ext cx="17268545" cy="929636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TextBox 5"/>
          <p:cNvSpPr txBox="1"/>
          <p:nvPr/>
        </p:nvSpPr>
        <p:spPr>
          <a:xfrm>
            <a:off x="1432104" y="3877413"/>
            <a:ext cx="13250038" cy="266265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 algn="l"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133655" y="1060587"/>
            <a:ext cx="3479675" cy="1390765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5DE40A73-6653-1445-A470-5C985A6245A8}"/>
              </a:ext>
            </a:extLst>
          </p:cNvPr>
          <p:cNvSpPr txBox="1"/>
          <p:nvPr/>
        </p:nvSpPr>
        <p:spPr>
          <a:xfrm>
            <a:off x="1432104" y="1329749"/>
            <a:ext cx="12733146" cy="97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APPEL À PROJETS 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HÉRITAGE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 ALICE MILLIAT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1EB4D36-A56B-5943-888A-2C04C59BED6E}"/>
              </a:ext>
            </a:extLst>
          </p:cNvPr>
          <p:cNvSpPr txBox="1"/>
          <p:nvPr/>
        </p:nvSpPr>
        <p:spPr>
          <a:xfrm>
            <a:off x="1432104" y="3016619"/>
            <a:ext cx="14853200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dirty="0">
                <a:solidFill>
                  <a:srgbClr val="6C244D"/>
                </a:solidFill>
                <a:latin typeface="Tenor Sans Bold"/>
              </a:rPr>
              <a:t>RESUMEZ VOTRE PROJET EN UN TWEET ! </a:t>
            </a:r>
            <a:r>
              <a:rPr lang="en-US" sz="2400" b="1" i="1" dirty="0">
                <a:solidFill>
                  <a:srgbClr val="6C244D"/>
                </a:solidFill>
                <a:latin typeface="Tenor Sans Bold"/>
              </a:rPr>
              <a:t>(280 </a:t>
            </a:r>
            <a:r>
              <a:rPr lang="en-US" sz="2400" b="1" i="1" dirty="0" err="1">
                <a:solidFill>
                  <a:srgbClr val="6C244D"/>
                </a:solidFill>
                <a:latin typeface="Tenor Sans Bold"/>
              </a:rPr>
              <a:t>caractères</a:t>
            </a:r>
            <a:r>
              <a:rPr lang="en-US" sz="2400" b="1" i="1" dirty="0">
                <a:solidFill>
                  <a:srgbClr val="6C244D"/>
                </a:solidFill>
                <a:latin typeface="Tenor Sans Bold"/>
              </a:rPr>
              <a:t>)</a:t>
            </a:r>
            <a:endParaRPr lang="en-US" sz="3000" b="1" i="1" dirty="0">
              <a:solidFill>
                <a:srgbClr val="6C244D"/>
              </a:solidFill>
              <a:latin typeface="Tenor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ilas, Magenta, violette, rose&#10;&#10;Description générée automatiquement">
            <a:extLst>
              <a:ext uri="{FF2B5EF4-FFF2-40B4-BE49-F238E27FC236}">
                <a16:creationId xmlns:a16="http://schemas.microsoft.com/office/drawing/2014/main" id="{3CF1EE5D-8E16-242A-E929-814EA05CF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9664" y="-1104900"/>
            <a:ext cx="18807328" cy="188073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09728" y="495320"/>
            <a:ext cx="17268545" cy="929636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TextBox 5"/>
          <p:cNvSpPr txBox="1"/>
          <p:nvPr/>
        </p:nvSpPr>
        <p:spPr>
          <a:xfrm>
            <a:off x="1432104" y="3877413"/>
            <a:ext cx="15103296" cy="266265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  <a:p>
            <a:pPr algn="l">
              <a:lnSpc>
                <a:spcPts val="3000"/>
              </a:lnSpc>
            </a:pPr>
            <a:endParaRPr lang="en-US" sz="2000" u="sng" dirty="0">
              <a:solidFill>
                <a:srgbClr val="000000"/>
              </a:solidFill>
              <a:latin typeface="Tenor San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133655" y="1060587"/>
            <a:ext cx="3479675" cy="1390765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5DE40A73-6653-1445-A470-5C985A6245A8}"/>
              </a:ext>
            </a:extLst>
          </p:cNvPr>
          <p:cNvSpPr txBox="1"/>
          <p:nvPr/>
        </p:nvSpPr>
        <p:spPr>
          <a:xfrm>
            <a:off x="1432104" y="1329749"/>
            <a:ext cx="12733146" cy="97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APPEL À PROJETS 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HÉRITAGE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Limelight" panose="02000000000000000000" pitchFamily="2" charset="0"/>
              </a:rPr>
              <a:t> ALICE MILLIAT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1EB4D36-A56B-5943-888A-2C04C59BED6E}"/>
              </a:ext>
            </a:extLst>
          </p:cNvPr>
          <p:cNvSpPr txBox="1"/>
          <p:nvPr/>
        </p:nvSpPr>
        <p:spPr>
          <a:xfrm>
            <a:off x="1432104" y="3016619"/>
            <a:ext cx="14853200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i="1" dirty="0">
                <a:solidFill>
                  <a:srgbClr val="6C244D"/>
                </a:solidFill>
                <a:latin typeface="Tenor Sans Bold"/>
              </a:rPr>
              <a:t>ENVOYEZ-NOUS DES IMAGES/VIDEOS (</a:t>
            </a:r>
            <a:r>
              <a:rPr lang="en-US" sz="3000" b="1" i="1" dirty="0" err="1">
                <a:solidFill>
                  <a:srgbClr val="6C244D"/>
                </a:solidFill>
                <a:latin typeface="Tenor Sans Bold"/>
              </a:rPr>
              <a:t>facultatif</a:t>
            </a:r>
            <a:r>
              <a:rPr lang="en-US" sz="3000" b="1" i="1" dirty="0">
                <a:solidFill>
                  <a:srgbClr val="6C244D"/>
                </a:solidFill>
                <a:latin typeface="Tenor Sans Bold"/>
              </a:rPr>
              <a:t>)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9F58D3-CE15-71CA-13D5-BFE218AD43D5}"/>
              </a:ext>
            </a:extLst>
          </p:cNvPr>
          <p:cNvSpPr txBox="1"/>
          <p:nvPr/>
        </p:nvSpPr>
        <p:spPr>
          <a:xfrm>
            <a:off x="1752600" y="4000500"/>
            <a:ext cx="14532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vous le souhaitez, vous pouvez nous transmettre en supplément un fichier contenant des images et/ou vidéos en utilisant un lien de partage (</a:t>
            </a:r>
            <a:r>
              <a:rPr lang="fr-FR" dirty="0" err="1"/>
              <a:t>WeTranfser</a:t>
            </a:r>
            <a:r>
              <a:rPr lang="fr-FR" dirty="0"/>
              <a:t>, Smash, Google Drive, Dropbox,…</a:t>
            </a:r>
            <a:r>
              <a:rPr lang="fr-FR" dirty="0" err="1"/>
              <a:t>etc</a:t>
            </a:r>
            <a:r>
              <a:rPr lang="fr-FR" dirty="0"/>
              <a:t>) ou en nous les envoyant en pièce jointe par email. L’ensemble des fichiers ne devra pas dépasser 2 Go.</a:t>
            </a:r>
          </a:p>
          <a:p>
            <a:endParaRPr lang="fr-FR" dirty="0"/>
          </a:p>
          <a:p>
            <a:r>
              <a:rPr lang="fr-FR" b="1" dirty="0"/>
              <a:t>Lien de partage :</a:t>
            </a:r>
          </a:p>
          <a:p>
            <a:endParaRPr lang="fr-FR" b="1" dirty="0"/>
          </a:p>
          <a:p>
            <a:r>
              <a:rPr lang="fr-FR" b="1" dirty="0"/>
              <a:t>Préciser si envoyé par email en </a:t>
            </a:r>
            <a:r>
              <a:rPr lang="fr-FR" b="1"/>
              <a:t>pièce jointe: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7028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551</Words>
  <Application>Microsoft Office PowerPoint</Application>
  <PresentationFormat>Personnalisé</PresentationFormat>
  <Paragraphs>87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Arimo</vt:lpstr>
      <vt:lpstr>Tenor Sans Bold</vt:lpstr>
      <vt:lpstr>Tenor Sans</vt:lpstr>
      <vt:lpstr>Limelight</vt:lpstr>
      <vt:lpstr>Calibri</vt:lpstr>
      <vt:lpstr>Calibri Light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DEMANDE DE LABELLISATION</dc:title>
  <dc:creator>océ mbdli</dc:creator>
  <cp:lastModifiedBy>Tess Harmand</cp:lastModifiedBy>
  <cp:revision>81</cp:revision>
  <dcterms:created xsi:type="dcterms:W3CDTF">2006-08-16T00:00:00Z</dcterms:created>
  <dcterms:modified xsi:type="dcterms:W3CDTF">2023-05-04T07:57:26Z</dcterms:modified>
  <dc:identifier>DAFDwTNKr-Y</dc:identifier>
</cp:coreProperties>
</file>